
<file path=[Content_Types].xml><?xml version="1.0" encoding="utf-8"?>
<Types xmlns="http://schemas.openxmlformats.org/package/2006/content-types">
  <Default Extension="mp3" ContentType="audio/mpeg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sldIdLst>
    <p:sldId id="256" r:id="rId2"/>
    <p:sldId id="258" r:id="rId3"/>
    <p:sldId id="262" r:id="rId4"/>
    <p:sldId id="259" r:id="rId5"/>
    <p:sldId id="260" r:id="rId6"/>
    <p:sldId id="274" r:id="rId7"/>
    <p:sldId id="261" r:id="rId8"/>
    <p:sldId id="263" r:id="rId9"/>
    <p:sldId id="264" r:id="rId10"/>
    <p:sldId id="265" r:id="rId11"/>
    <p:sldId id="266" r:id="rId12"/>
    <p:sldId id="269" r:id="rId13"/>
    <p:sldId id="267" r:id="rId14"/>
    <p:sldId id="268" r:id="rId15"/>
    <p:sldId id="270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E8B1032C-EA38-4F05-BA0D-38AFFFC7BED3}" styleName="Light Style 3 - Accent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D27102A9-8310-4765-A935-A1911B00CA55}" styleName="Light Style 1 - Accent 4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68D230F3-CF80-4859-8CE7-A43EE81993B5}" styleName="Light Style 1 - Accent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5DBB0EA-0B76-418C-8C16-09FE45FECDC2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481FD5-5031-4498-AADE-C56D23927A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14477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481FD5-5031-4498-AADE-C56D23927AD1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67246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B7F8-2BBD-4C00-87CE-F01B810015A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67C6-AF07-499A-A121-D7EE10DF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76466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B7F8-2BBD-4C00-87CE-F01B810015A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67C6-AF07-499A-A121-D7EE10DF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18063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B7F8-2BBD-4C00-87CE-F01B810015A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67C6-AF07-499A-A121-D7EE10DF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8983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B7F8-2BBD-4C00-87CE-F01B810015A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67C6-AF07-499A-A121-D7EE10DF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66657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B7F8-2BBD-4C00-87CE-F01B810015A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67C6-AF07-499A-A121-D7EE10DF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2141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B7F8-2BBD-4C00-87CE-F01B810015A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67C6-AF07-499A-A121-D7EE10DF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97190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B7F8-2BBD-4C00-87CE-F01B810015A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67C6-AF07-499A-A121-D7EE10DF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1599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B7F8-2BBD-4C00-87CE-F01B810015A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67C6-AF07-499A-A121-D7EE10DF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9132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B7F8-2BBD-4C00-87CE-F01B810015A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67C6-AF07-499A-A121-D7EE10DF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7822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B7F8-2BBD-4C00-87CE-F01B810015A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67C6-AF07-499A-A121-D7EE10DF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02910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95B7F8-2BBD-4C00-87CE-F01B810015A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067C6-AF07-499A-A121-D7EE10DF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88037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5B7F8-2BBD-4C00-87CE-F01B810015AE}" type="datetimeFigureOut">
              <a:rPr lang="en-US" smtClean="0"/>
              <a:t>2/20/2018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067C6-AF07-499A-A121-D7EE10DFD20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01870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p3"/><Relationship Id="rId1" Type="http://schemas.microsoft.com/office/2007/relationships/media" Target="../media/media2.mp3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/>
          <p:cNvSpPr txBox="1"/>
          <p:nvPr/>
        </p:nvSpPr>
        <p:spPr>
          <a:xfrm>
            <a:off x="1096990" y="1814360"/>
            <a:ext cx="10439411" cy="4808689"/>
          </a:xfrm>
          <a:prstGeom prst="rect">
            <a:avLst/>
          </a:prstGeom>
          <a:noFill/>
        </p:spPr>
        <p:txBody>
          <a:bodyPr wrap="square" rtlCol="0">
            <a:prstTxWarp prst="textArchUp">
              <a:avLst>
                <a:gd name="adj" fmla="val 12677643"/>
              </a:avLst>
            </a:prstTxWarp>
            <a:spAutoFit/>
            <a:scene3d>
              <a:camera prst="perspective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16600" dirty="0">
                <a:ln w="0">
                  <a:solidFill>
                    <a:sysClr val="windowText" lastClr="000000"/>
                  </a:solidFill>
                </a:ln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WELCOME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581" y="2917371"/>
            <a:ext cx="3814328" cy="3197678"/>
          </a:xfrm>
          <a:prstGeom prst="rect">
            <a:avLst/>
          </a:prstGeom>
          <a:ln w="38100" cap="sq">
            <a:noFill/>
            <a:prstDash val="solid"/>
            <a:miter lim="800000"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</p:pic>
    </p:spTree>
    <p:extLst>
      <p:ext uri="{BB962C8B-B14F-4D97-AF65-F5344CB8AC3E}">
        <p14:creationId xmlns:p14="http://schemas.microsoft.com/office/powerpoint/2010/main" val="30442422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77772" y="2997323"/>
            <a:ext cx="9973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 with me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3723" y="935220"/>
            <a:ext cx="103116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Mahbub Alam.</a:t>
            </a:r>
          </a:p>
          <a:p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is 30 years old.</a:t>
            </a:r>
          </a:p>
          <a:p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an English teacher.</a:t>
            </a:r>
          </a:p>
          <a:p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works in a primary school in Narail. </a:t>
            </a:r>
          </a:p>
        </p:txBody>
      </p:sp>
    </p:spTree>
    <p:extLst>
      <p:ext uri="{BB962C8B-B14F-4D97-AF65-F5344CB8AC3E}">
        <p14:creationId xmlns:p14="http://schemas.microsoft.com/office/powerpoint/2010/main" val="16090174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91840" y="2997323"/>
            <a:ext cx="997399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Again…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773723" y="935220"/>
            <a:ext cx="10311618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Mahbub Alam.</a:t>
            </a:r>
          </a:p>
          <a:p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is 30 years old.</a:t>
            </a:r>
          </a:p>
          <a:p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He’s an English teacher.</a:t>
            </a:r>
          </a:p>
          <a:p>
            <a:endParaRPr lang="en-US" sz="4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4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He works in a primary school in Narail. </a:t>
            </a:r>
          </a:p>
        </p:txBody>
      </p:sp>
    </p:spTree>
    <p:extLst>
      <p:ext uri="{BB962C8B-B14F-4D97-AF65-F5344CB8AC3E}">
        <p14:creationId xmlns:p14="http://schemas.microsoft.com/office/powerpoint/2010/main" val="714338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6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7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22599" y="1056331"/>
            <a:ext cx="649927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Open your EFT Text book</a:t>
            </a:r>
          </a:p>
          <a:p>
            <a:pPr algn="ctr"/>
            <a:r>
              <a:rPr lang="en-US" sz="4000" dirty="0">
                <a:ln w="0">
                  <a:solidFill>
                    <a:sysClr val="windowText" lastClr="000000"/>
                  </a:solidFill>
                </a:ln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 (Page:4)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553" y="226337"/>
            <a:ext cx="4733365" cy="6490447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6013" y="3213964"/>
            <a:ext cx="2872446" cy="1749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4253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97612" y="1842867"/>
            <a:ext cx="907366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Now read in </a:t>
            </a:r>
            <a:r>
              <a:rPr lang="en-US" sz="7200" i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pair.</a:t>
            </a:r>
            <a:endParaRPr lang="en-US" sz="5400" i="1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8757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" grpId="1"/>
      <p:bldP spid="3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859" y="866992"/>
            <a:ext cx="111416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Complete the table with Mahbub’s information.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7561309"/>
              </p:ext>
            </p:extLst>
          </p:nvPr>
        </p:nvGraphicFramePr>
        <p:xfrm>
          <a:off x="1314548" y="1929486"/>
          <a:ext cx="8673513" cy="7996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73513">
                  <a:extLst>
                    <a:ext uri="{9D8B030D-6E8A-4147-A177-3AD203B41FA5}">
                      <a16:colId xmlns:a16="http://schemas.microsoft.com/office/drawing/2014/main" val="3818755671"/>
                    </a:ext>
                  </a:extLst>
                </a:gridCol>
              </a:tblGrid>
              <a:tr h="799646">
                <a:tc>
                  <a:txBody>
                    <a:bodyPr/>
                    <a:lstStyle/>
                    <a:p>
                      <a:endParaRPr lang="en-US" sz="3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847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1481898"/>
              </p:ext>
            </p:extLst>
          </p:nvPr>
        </p:nvGraphicFramePr>
        <p:xfrm>
          <a:off x="1314547" y="2855841"/>
          <a:ext cx="8673513" cy="79964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73513">
                  <a:extLst>
                    <a:ext uri="{9D8B030D-6E8A-4147-A177-3AD203B41FA5}">
                      <a16:colId xmlns:a16="http://schemas.microsoft.com/office/drawing/2014/main" val="3818755671"/>
                    </a:ext>
                  </a:extLst>
                </a:gridCol>
              </a:tblGrid>
              <a:tr h="799646">
                <a:tc>
                  <a:txBody>
                    <a:bodyPr/>
                    <a:lstStyle/>
                    <a:p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847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1433109"/>
              </p:ext>
            </p:extLst>
          </p:nvPr>
        </p:nvGraphicFramePr>
        <p:xfrm>
          <a:off x="1314547" y="3791626"/>
          <a:ext cx="8673513" cy="7996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73513">
                  <a:extLst>
                    <a:ext uri="{9D8B030D-6E8A-4147-A177-3AD203B41FA5}">
                      <a16:colId xmlns:a16="http://schemas.microsoft.com/office/drawing/2014/main" val="3818755671"/>
                    </a:ext>
                  </a:extLst>
                </a:gridCol>
              </a:tblGrid>
              <a:tr h="799646">
                <a:tc>
                  <a:txBody>
                    <a:bodyPr/>
                    <a:lstStyle/>
                    <a:p>
                      <a:endParaRPr lang="en-US" sz="3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8475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60979665"/>
              </p:ext>
            </p:extLst>
          </p:nvPr>
        </p:nvGraphicFramePr>
        <p:xfrm>
          <a:off x="1314547" y="4727411"/>
          <a:ext cx="8673513" cy="79964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73513">
                  <a:extLst>
                    <a:ext uri="{9D8B030D-6E8A-4147-A177-3AD203B41FA5}">
                      <a16:colId xmlns:a16="http://schemas.microsoft.com/office/drawing/2014/main" val="3818755671"/>
                    </a:ext>
                  </a:extLst>
                </a:gridCol>
              </a:tblGrid>
              <a:tr h="799646">
                <a:tc>
                  <a:txBody>
                    <a:bodyPr/>
                    <a:lstStyle/>
                    <a:p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84757"/>
                  </a:ext>
                </a:extLst>
              </a:tr>
            </a:tbl>
          </a:graphicData>
        </a:graphic>
      </p:graphicFrame>
      <p:sp>
        <p:nvSpPr>
          <p:cNvPr id="8" name="Rectangle 7"/>
          <p:cNvSpPr/>
          <p:nvPr/>
        </p:nvSpPr>
        <p:spPr>
          <a:xfrm>
            <a:off x="3950201" y="2088226"/>
            <a:ext cx="254909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</a:rPr>
              <a:t>Mahbub Alam</a:t>
            </a:r>
            <a:endParaRPr lang="en-US" sz="3200" b="1" dirty="0">
              <a:ln>
                <a:solidFill>
                  <a:schemeClr val="tx1"/>
                </a:solidFill>
              </a:ln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950201" y="2963276"/>
            <a:ext cx="157209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</a:rPr>
              <a:t>30 years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950201" y="4828407"/>
            <a:ext cx="2660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</a:rPr>
              <a:t>Primary school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415214" y="4834846"/>
            <a:ext cx="2259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</a:rPr>
              <a:t>Work place: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310250" y="2002942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</a:rPr>
              <a:t>Name: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480167" y="3837792"/>
            <a:ext cx="1064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Job: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398928" y="2884427"/>
            <a:ext cx="1227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</a:rPr>
              <a:t>Age: </a:t>
            </a:r>
            <a:endParaRPr lang="en-US" sz="4000" dirty="0"/>
          </a:p>
        </p:txBody>
      </p:sp>
      <p:sp>
        <p:nvSpPr>
          <p:cNvPr id="16" name="Rectangle 15"/>
          <p:cNvSpPr/>
          <p:nvPr/>
        </p:nvSpPr>
        <p:spPr>
          <a:xfrm>
            <a:off x="3950201" y="3899348"/>
            <a:ext cx="1485087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</a:rPr>
              <a:t>Teacher</a:t>
            </a:r>
          </a:p>
        </p:txBody>
      </p:sp>
    </p:spTree>
    <p:extLst>
      <p:ext uri="{BB962C8B-B14F-4D97-AF65-F5344CB8AC3E}">
        <p14:creationId xmlns:p14="http://schemas.microsoft.com/office/powerpoint/2010/main" val="20687301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wind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7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8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 tmFilter="0, 0; .2, .5; .8, .5; 1, 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1" dur="250" autoRev="1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06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2" fill="hold">
                      <p:stCondLst>
                        <p:cond delay="indefinite"/>
                      </p:stCondLst>
                      <p:childTnLst>
                        <p:par>
                          <p:cTn id="123" fill="hold">
                            <p:stCondLst>
                              <p:cond delay="0"/>
                            </p:stCondLst>
                            <p:childTnLst>
                              <p:par>
                                <p:cTn id="12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/>
      <p:bldP spid="9" grpId="0"/>
      <p:bldP spid="11" grpId="0"/>
      <p:bldP spid="12" grpId="0"/>
      <p:bldP spid="13" grpId="0" build="allAtOnce"/>
      <p:bldP spid="14" grpId="0"/>
      <p:bldP spid="15" grpId="0"/>
      <p:bldP spid="15" grpId="1"/>
      <p:bldP spid="1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47778" y="633046"/>
            <a:ext cx="61053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E</a:t>
            </a:r>
            <a:r>
              <a:rPr lang="en-US" sz="96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</a:t>
            </a:r>
            <a:r>
              <a:rPr lang="en-US" sz="960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96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</a:t>
            </a:r>
            <a:r>
              <a:rPr lang="en-US" sz="9600" dirty="0">
                <a:ln w="0">
                  <a:solidFill>
                    <a:schemeClr val="tx1"/>
                  </a:solidFill>
                </a:ln>
                <a:solidFill>
                  <a:srgbClr val="FFFF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u</a:t>
            </a:r>
            <a:r>
              <a:rPr lang="en-US" sz="96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</a:t>
            </a:r>
            <a:r>
              <a:rPr lang="en-US" sz="96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</a:t>
            </a:r>
            <a:r>
              <a:rPr lang="en-US" sz="96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</a:t>
            </a:r>
            <a:r>
              <a:rPr lang="en-US" sz="9600" dirty="0">
                <a:ln w="0">
                  <a:solidFill>
                    <a:schemeClr val="tx1"/>
                  </a:solidFill>
                </a:ln>
                <a:solidFill>
                  <a:srgbClr val="FFC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o</a:t>
            </a:r>
            <a:r>
              <a:rPr lang="en-US" sz="9600" dirty="0">
                <a:ln w="0">
                  <a:solidFill>
                    <a:schemeClr val="tx1"/>
                  </a:solidFill>
                </a:ln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n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84914432"/>
              </p:ext>
            </p:extLst>
          </p:nvPr>
        </p:nvGraphicFramePr>
        <p:xfrm>
          <a:off x="765907" y="2773550"/>
          <a:ext cx="3918636" cy="64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18636">
                  <a:extLst>
                    <a:ext uri="{9D8B030D-6E8A-4147-A177-3AD203B41FA5}">
                      <a16:colId xmlns:a16="http://schemas.microsoft.com/office/drawing/2014/main" val="2231439968"/>
                    </a:ext>
                  </a:extLst>
                </a:gridCol>
              </a:tblGrid>
              <a:tr h="57456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Age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3120"/>
                  </a:ext>
                </a:extLst>
              </a:tr>
            </a:tbl>
          </a:graphicData>
        </a:graphic>
      </p:graphicFrame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2673309"/>
              </p:ext>
            </p:extLst>
          </p:nvPr>
        </p:nvGraphicFramePr>
        <p:xfrm>
          <a:off x="7391789" y="2726982"/>
          <a:ext cx="3918636" cy="57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18636">
                  <a:extLst>
                    <a:ext uri="{9D8B030D-6E8A-4147-A177-3AD203B41FA5}">
                      <a16:colId xmlns:a16="http://schemas.microsoft.com/office/drawing/2014/main" val="2231439968"/>
                    </a:ext>
                  </a:extLst>
                </a:gridCol>
              </a:tblGrid>
              <a:tr h="5745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Mahbub Alam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3120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7150309"/>
              </p:ext>
            </p:extLst>
          </p:nvPr>
        </p:nvGraphicFramePr>
        <p:xfrm>
          <a:off x="765907" y="3632781"/>
          <a:ext cx="3918636" cy="64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18636">
                  <a:extLst>
                    <a:ext uri="{9D8B030D-6E8A-4147-A177-3AD203B41FA5}">
                      <a16:colId xmlns:a16="http://schemas.microsoft.com/office/drawing/2014/main" val="2231439968"/>
                    </a:ext>
                  </a:extLst>
                </a:gridCol>
              </a:tblGrid>
              <a:tr h="57456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Work</a:t>
                      </a:r>
                      <a:r>
                        <a:rPr lang="en-US" sz="3600" baseline="0" dirty="0">
                          <a:solidFill>
                            <a:srgbClr val="002060"/>
                          </a:solidFill>
                        </a:rPr>
                        <a:t> place</a:t>
                      </a:r>
                      <a:endParaRPr lang="en-US" sz="36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3120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61121698"/>
              </p:ext>
            </p:extLst>
          </p:nvPr>
        </p:nvGraphicFramePr>
        <p:xfrm>
          <a:off x="7391789" y="3632781"/>
          <a:ext cx="3918636" cy="57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18636">
                  <a:extLst>
                    <a:ext uri="{9D8B030D-6E8A-4147-A177-3AD203B41FA5}">
                      <a16:colId xmlns:a16="http://schemas.microsoft.com/office/drawing/2014/main" val="2231439968"/>
                    </a:ext>
                  </a:extLst>
                </a:gridCol>
              </a:tblGrid>
              <a:tr h="5745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30 years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3120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168979"/>
              </p:ext>
            </p:extLst>
          </p:nvPr>
        </p:nvGraphicFramePr>
        <p:xfrm>
          <a:off x="765907" y="4492012"/>
          <a:ext cx="3918636" cy="64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18636">
                  <a:extLst>
                    <a:ext uri="{9D8B030D-6E8A-4147-A177-3AD203B41FA5}">
                      <a16:colId xmlns:a16="http://schemas.microsoft.com/office/drawing/2014/main" val="2231439968"/>
                    </a:ext>
                  </a:extLst>
                </a:gridCol>
              </a:tblGrid>
              <a:tr h="57456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Name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3120"/>
                  </a:ext>
                </a:extLst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1280565"/>
              </p:ext>
            </p:extLst>
          </p:nvPr>
        </p:nvGraphicFramePr>
        <p:xfrm>
          <a:off x="7391789" y="4492012"/>
          <a:ext cx="3918636" cy="57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18636">
                  <a:extLst>
                    <a:ext uri="{9D8B030D-6E8A-4147-A177-3AD203B41FA5}">
                      <a16:colId xmlns:a16="http://schemas.microsoft.com/office/drawing/2014/main" val="2231439968"/>
                    </a:ext>
                  </a:extLst>
                </a:gridCol>
              </a:tblGrid>
              <a:tr h="5745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Teacher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3120"/>
                  </a:ext>
                </a:extLst>
              </a:tr>
            </a:tbl>
          </a:graphicData>
        </a:graphic>
      </p:graphicFrame>
      <p:graphicFrame>
        <p:nvGraphicFramePr>
          <p:cNvPr id="9" name="Table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50671199"/>
              </p:ext>
            </p:extLst>
          </p:nvPr>
        </p:nvGraphicFramePr>
        <p:xfrm>
          <a:off x="765907" y="5351243"/>
          <a:ext cx="3918636" cy="64008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18636">
                  <a:extLst>
                    <a:ext uri="{9D8B030D-6E8A-4147-A177-3AD203B41FA5}">
                      <a16:colId xmlns:a16="http://schemas.microsoft.com/office/drawing/2014/main" val="2231439968"/>
                    </a:ext>
                  </a:extLst>
                </a:gridCol>
              </a:tblGrid>
              <a:tr h="574562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>
                          <a:solidFill>
                            <a:srgbClr val="002060"/>
                          </a:solidFill>
                        </a:rPr>
                        <a:t>Job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3120"/>
                  </a:ext>
                </a:extLst>
              </a:tr>
            </a:tbl>
          </a:graphicData>
        </a:graphic>
      </p:graphicFrame>
      <p:graphicFrame>
        <p:nvGraphicFramePr>
          <p:cNvPr id="10" name="Table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06020034"/>
              </p:ext>
            </p:extLst>
          </p:nvPr>
        </p:nvGraphicFramePr>
        <p:xfrm>
          <a:off x="7391789" y="5351243"/>
          <a:ext cx="3918636" cy="579120"/>
        </p:xfrm>
        <a:graphic>
          <a:graphicData uri="http://schemas.openxmlformats.org/drawingml/2006/table">
            <a:tbl>
              <a:tblPr firstRow="1" bandRow="1"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3918636">
                  <a:extLst>
                    <a:ext uri="{9D8B030D-6E8A-4147-A177-3AD203B41FA5}">
                      <a16:colId xmlns:a16="http://schemas.microsoft.com/office/drawing/2014/main" val="2231439968"/>
                    </a:ext>
                  </a:extLst>
                </a:gridCol>
              </a:tblGrid>
              <a:tr h="57456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2060"/>
                          </a:solidFill>
                        </a:rPr>
                        <a:t>Primary</a:t>
                      </a:r>
                      <a:r>
                        <a:rPr lang="en-US" sz="3200" baseline="0" dirty="0">
                          <a:solidFill>
                            <a:srgbClr val="002060"/>
                          </a:solidFill>
                        </a:rPr>
                        <a:t> school</a:t>
                      </a:r>
                      <a:endParaRPr lang="en-US" sz="32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2263120"/>
                  </a:ext>
                </a:extLst>
              </a:tr>
            </a:tbl>
          </a:graphicData>
        </a:graphic>
      </p:graphicFrame>
      <p:sp>
        <p:nvSpPr>
          <p:cNvPr id="11" name="Minus 10"/>
          <p:cNvSpPr/>
          <p:nvPr/>
        </p:nvSpPr>
        <p:spPr>
          <a:xfrm rot="1200106">
            <a:off x="4462585" y="3326446"/>
            <a:ext cx="3151163" cy="403599"/>
          </a:xfrm>
          <a:prstGeom prst="mathMinus">
            <a:avLst/>
          </a:prstGeom>
          <a:solidFill>
            <a:srgbClr val="FF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Minus 11"/>
          <p:cNvSpPr/>
          <p:nvPr/>
        </p:nvSpPr>
        <p:spPr>
          <a:xfrm rot="2192945">
            <a:off x="4159609" y="4577109"/>
            <a:ext cx="3796585" cy="403599"/>
          </a:xfrm>
          <a:prstGeom prst="mathMinus">
            <a:avLst/>
          </a:prstGeom>
          <a:solidFill>
            <a:schemeClr val="accent6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Minus 12"/>
          <p:cNvSpPr/>
          <p:nvPr/>
        </p:nvSpPr>
        <p:spPr>
          <a:xfrm rot="20332605">
            <a:off x="4372896" y="4997555"/>
            <a:ext cx="3350559" cy="403599"/>
          </a:xfrm>
          <a:prstGeom prst="mathMinus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 rot="19504452">
            <a:off x="4090180" y="3751021"/>
            <a:ext cx="3843463" cy="403599"/>
          </a:xfrm>
          <a:prstGeom prst="mathMinus">
            <a:avLst/>
          </a:prstGeom>
          <a:solidFill>
            <a:srgbClr val="7030A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31113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01859" y="866992"/>
            <a:ext cx="111416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B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Complete the table with your </a:t>
            </a:r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father’s</a:t>
            </a:r>
            <a:r>
              <a:rPr lang="en-US" sz="2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information. 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49627505"/>
              </p:ext>
            </p:extLst>
          </p:nvPr>
        </p:nvGraphicFramePr>
        <p:xfrm>
          <a:off x="1310250" y="2002334"/>
          <a:ext cx="8673513" cy="7996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73513">
                  <a:extLst>
                    <a:ext uri="{9D8B030D-6E8A-4147-A177-3AD203B41FA5}">
                      <a16:colId xmlns:a16="http://schemas.microsoft.com/office/drawing/2014/main" val="3818755671"/>
                    </a:ext>
                  </a:extLst>
                </a:gridCol>
              </a:tblGrid>
              <a:tr h="799646">
                <a:tc>
                  <a:txBody>
                    <a:bodyPr/>
                    <a:lstStyle/>
                    <a:p>
                      <a:endParaRPr lang="en-US" sz="3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84757"/>
                  </a:ext>
                </a:extLst>
              </a:tr>
            </a:tbl>
          </a:graphicData>
        </a:graphic>
      </p:graphicFrame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1314547" y="2855841"/>
          <a:ext cx="8673513" cy="79964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73513">
                  <a:extLst>
                    <a:ext uri="{9D8B030D-6E8A-4147-A177-3AD203B41FA5}">
                      <a16:colId xmlns:a16="http://schemas.microsoft.com/office/drawing/2014/main" val="3818755671"/>
                    </a:ext>
                  </a:extLst>
                </a:gridCol>
              </a:tblGrid>
              <a:tr h="799646">
                <a:tc>
                  <a:txBody>
                    <a:bodyPr/>
                    <a:lstStyle/>
                    <a:p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84757"/>
                  </a:ext>
                </a:extLst>
              </a:tr>
            </a:tbl>
          </a:graphicData>
        </a:graphic>
      </p:graphicFrame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1314547" y="3791626"/>
          <a:ext cx="8673513" cy="799646"/>
        </p:xfrm>
        <a:graphic>
          <a:graphicData uri="http://schemas.openxmlformats.org/drawingml/2006/table">
            <a:tbl>
              <a:tblPr firstRow="1" bandRow="1">
                <a:tableStyleId>{E8B1032C-EA38-4F05-BA0D-38AFFFC7BED3}</a:tableStyleId>
              </a:tblPr>
              <a:tblGrid>
                <a:gridCol w="8673513">
                  <a:extLst>
                    <a:ext uri="{9D8B030D-6E8A-4147-A177-3AD203B41FA5}">
                      <a16:colId xmlns:a16="http://schemas.microsoft.com/office/drawing/2014/main" val="3818755671"/>
                    </a:ext>
                  </a:extLst>
                </a:gridCol>
              </a:tblGrid>
              <a:tr h="799646">
                <a:tc>
                  <a:txBody>
                    <a:bodyPr/>
                    <a:lstStyle/>
                    <a:p>
                      <a:endParaRPr lang="en-US" sz="3600" b="1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84757"/>
                  </a:ext>
                </a:extLst>
              </a:tr>
            </a:tbl>
          </a:graphicData>
        </a:graphic>
      </p:graphicFrame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1314547" y="4727411"/>
          <a:ext cx="8673513" cy="799646"/>
        </p:xfrm>
        <a:graphic>
          <a:graphicData uri="http://schemas.openxmlformats.org/drawingml/2006/table">
            <a:tbl>
              <a:tblPr firstRow="1" bandRow="1">
                <a:tableStyleId>{ED083AE6-46FA-4A59-8FB0-9F97EB10719F}</a:tableStyleId>
              </a:tblPr>
              <a:tblGrid>
                <a:gridCol w="8673513">
                  <a:extLst>
                    <a:ext uri="{9D8B030D-6E8A-4147-A177-3AD203B41FA5}">
                      <a16:colId xmlns:a16="http://schemas.microsoft.com/office/drawing/2014/main" val="3818755671"/>
                    </a:ext>
                  </a:extLst>
                </a:gridCol>
              </a:tblGrid>
              <a:tr h="799646">
                <a:tc>
                  <a:txBody>
                    <a:bodyPr/>
                    <a:lstStyle/>
                    <a:p>
                      <a:endParaRPr lang="en-US" sz="3600" dirty="0">
                        <a:ln>
                          <a:solidFill>
                            <a:schemeClr val="tx1"/>
                          </a:solidFill>
                        </a:ln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5384757"/>
                  </a:ext>
                </a:extLst>
              </a:tr>
            </a:tbl>
          </a:graphicData>
        </a:graphic>
      </p:graphicFrame>
      <p:sp>
        <p:nvSpPr>
          <p:cNvPr id="12" name="Rectangle 11"/>
          <p:cNvSpPr/>
          <p:nvPr/>
        </p:nvSpPr>
        <p:spPr>
          <a:xfrm>
            <a:off x="1415214" y="4834846"/>
            <a:ext cx="2259336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ln>
                  <a:solidFill>
                    <a:schemeClr val="tx1"/>
                  </a:solidFill>
                </a:ln>
              </a:rPr>
              <a:t>Work place: </a:t>
            </a:r>
            <a:endParaRPr lang="en-US" sz="3200" dirty="0"/>
          </a:p>
        </p:txBody>
      </p:sp>
      <p:sp>
        <p:nvSpPr>
          <p:cNvPr id="13" name="Rectangle 12"/>
          <p:cNvSpPr/>
          <p:nvPr/>
        </p:nvSpPr>
        <p:spPr>
          <a:xfrm>
            <a:off x="1310250" y="2002942"/>
            <a:ext cx="140455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b="1" dirty="0">
                <a:ln>
                  <a:solidFill>
                    <a:schemeClr val="tx1"/>
                  </a:solidFill>
                </a:ln>
              </a:rPr>
              <a:t>Name: </a:t>
            </a:r>
            <a:endParaRPr lang="en-US" sz="3200" dirty="0"/>
          </a:p>
        </p:txBody>
      </p:sp>
      <p:sp>
        <p:nvSpPr>
          <p:cNvPr id="14" name="Rectangle 13"/>
          <p:cNvSpPr/>
          <p:nvPr/>
        </p:nvSpPr>
        <p:spPr>
          <a:xfrm>
            <a:off x="1480167" y="3837792"/>
            <a:ext cx="106471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>
                  <a:solidFill>
                    <a:schemeClr val="tx1"/>
                  </a:solidFill>
                </a:ln>
              </a:rPr>
              <a:t>Job: </a:t>
            </a:r>
            <a:endParaRPr lang="en-US" sz="3600" dirty="0"/>
          </a:p>
        </p:txBody>
      </p:sp>
      <p:sp>
        <p:nvSpPr>
          <p:cNvPr id="15" name="Rectangle 14"/>
          <p:cNvSpPr/>
          <p:nvPr/>
        </p:nvSpPr>
        <p:spPr>
          <a:xfrm>
            <a:off x="1398928" y="2884427"/>
            <a:ext cx="122719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n>
                  <a:solidFill>
                    <a:schemeClr val="tx1"/>
                  </a:solidFill>
                </a:ln>
              </a:rPr>
              <a:t>Age: 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0447136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177859" y="993392"/>
            <a:ext cx="9836282" cy="1938992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60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THANKS FOR BEING WITH ME.</a:t>
            </a:r>
          </a:p>
          <a:p>
            <a:pPr algn="ctr"/>
            <a:r>
              <a:rPr lang="en-US" sz="60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TAKE CARE.</a:t>
            </a:r>
            <a:endParaRPr lang="en-US" sz="6000" b="1" cap="none" spc="0" dirty="0">
              <a:ln w="10160">
                <a:solidFill>
                  <a:schemeClr val="tx1"/>
                </a:solidFill>
                <a:prstDash val="solid"/>
              </a:ln>
              <a:solidFill>
                <a:srgbClr val="FF0000"/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01918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11347" y="1441157"/>
            <a:ext cx="4881489" cy="36009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INTRODUCTION:</a:t>
            </a:r>
          </a:p>
          <a:p>
            <a:endParaRPr lang="en-US" sz="3600" b="1" dirty="0">
              <a:ln w="10160">
                <a:solidFill>
                  <a:schemeClr val="tx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  <a:p>
            <a:r>
              <a:rPr lang="en-US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Afroza Akter Choity</a:t>
            </a:r>
          </a:p>
          <a:p>
            <a:r>
              <a:rPr lang="en-US" sz="36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Assistance Teacher</a:t>
            </a:r>
          </a:p>
          <a:p>
            <a:r>
              <a: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61 Baraipara Govt Primary School,</a:t>
            </a:r>
          </a:p>
          <a:p>
            <a:r>
              <a:rPr lang="en-US" sz="2400" b="1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Naria, Shariatpur.</a:t>
            </a:r>
          </a:p>
          <a:p>
            <a:endParaRPr lang="en-US" sz="3600" b="1" u="sng" dirty="0">
              <a:ln w="10160">
                <a:solidFill>
                  <a:schemeClr val="tx1"/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461" y="2338774"/>
            <a:ext cx="4965895" cy="224676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LESSON IDENTITY:</a:t>
            </a:r>
          </a:p>
          <a:p>
            <a:endParaRPr lang="en-US" sz="2800" dirty="0">
              <a:ln>
                <a:solidFill>
                  <a:sysClr val="windowText" lastClr="000000"/>
                </a:solidFill>
              </a:ln>
              <a:solidFill>
                <a:schemeClr val="tx2">
                  <a:lumMod val="75000"/>
                </a:schemeClr>
              </a:solidFill>
            </a:endParaRPr>
          </a:p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English For Today</a:t>
            </a:r>
          </a:p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Class- Three</a:t>
            </a:r>
          </a:p>
          <a:p>
            <a:r>
              <a:rPr lang="en-US" sz="2800" dirty="0">
                <a:ln>
                  <a:solidFill>
                    <a:sysClr val="windowText" lastClr="000000"/>
                  </a:solidFill>
                </a:ln>
                <a:solidFill>
                  <a:schemeClr val="tx2">
                    <a:lumMod val="75000"/>
                  </a:schemeClr>
                </a:solidFill>
              </a:rPr>
              <a:t>50 min</a:t>
            </a:r>
          </a:p>
        </p:txBody>
      </p:sp>
    </p:spTree>
    <p:extLst>
      <p:ext uri="{BB962C8B-B14F-4D97-AF65-F5344CB8AC3E}">
        <p14:creationId xmlns:p14="http://schemas.microsoft.com/office/powerpoint/2010/main" val="1716531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1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2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91624" y="3252540"/>
            <a:ext cx="111838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/>
              <a:t>Lets sing together….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243686" y="1259617"/>
            <a:ext cx="1115568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/>
              <a:t>How are you ?</a:t>
            </a:r>
          </a:p>
        </p:txBody>
      </p:sp>
      <p:pic>
        <p:nvPicPr>
          <p:cNvPr id="4" name="Hello Song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7118587" y="2933670"/>
            <a:ext cx="2044505" cy="20445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084807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4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0" dur="3495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3" grpId="0"/>
      <p:bldP spid="3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411"/>
            <a:ext cx="5444197" cy="6835589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5444197" y="22411"/>
            <a:ext cx="6747803" cy="6835589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6072554" y="2821227"/>
            <a:ext cx="6119446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r>
              <a:rPr lang="en-US" sz="5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Look at the picture.</a:t>
            </a:r>
          </a:p>
        </p:txBody>
      </p:sp>
    </p:spTree>
    <p:extLst>
      <p:ext uri="{BB962C8B-B14F-4D97-AF65-F5344CB8AC3E}">
        <p14:creationId xmlns:p14="http://schemas.microsoft.com/office/powerpoint/2010/main" val="6829840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026942" y="492369"/>
            <a:ext cx="9861452" cy="110799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r>
              <a:rPr lang="en-US" sz="6600" dirty="0">
                <a:ln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</a:rPr>
              <a:t>Lesson declaration: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616591" y="2144796"/>
            <a:ext cx="105507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/>
              <a:t>Introducing a teacher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6234" y="3578280"/>
            <a:ext cx="2118284" cy="236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45526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994" y="731520"/>
            <a:ext cx="9875520" cy="707886"/>
          </a:xfrm>
          <a:prstGeom prst="rect">
            <a:avLst/>
          </a:prstGeom>
          <a:noFill/>
        </p:spPr>
        <p:txBody>
          <a:bodyPr wrap="square" rtlCol="0">
            <a:prstTxWarp prst="textPlain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US" sz="4000" dirty="0">
                <a:ln w="0">
                  <a:solidFill>
                    <a:sysClr val="windowText" lastClr="000000"/>
                  </a:solidFill>
                </a:ln>
                <a:solidFill>
                  <a:schemeClr val="bg2">
                    <a:lumMod val="1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Teacher’s Materials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5237" y="2067725"/>
            <a:ext cx="1871003" cy="24085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1072" y="2067725"/>
            <a:ext cx="1842690" cy="2408563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8594" y="2067725"/>
            <a:ext cx="2011680" cy="2421065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Rectangle 6"/>
          <p:cNvSpPr/>
          <p:nvPr/>
        </p:nvSpPr>
        <p:spPr>
          <a:xfrm>
            <a:off x="1908743" y="4812218"/>
            <a:ext cx="2121093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TEXT BOOK</a:t>
            </a:r>
            <a:endParaRPr lang="en-U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171285" y="5104107"/>
            <a:ext cx="3120150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PICTURE OF TEXT</a:t>
            </a:r>
            <a:endParaRPr lang="en-U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291435" y="4811720"/>
            <a:ext cx="1979644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US" sz="3200" b="1" dirty="0">
                <a:ln w="10160">
                  <a:solidFill>
                    <a:sysClr val="windowText" lastClr="000000"/>
                  </a:solidFill>
                  <a:prstDash val="solid"/>
                </a:ln>
                <a:solidFill>
                  <a:schemeClr val="tx2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CD/ADUIO</a:t>
            </a:r>
            <a:endParaRPr lang="en-US" sz="3200" b="1" cap="none" spc="0" dirty="0">
              <a:ln w="10160">
                <a:solidFill>
                  <a:sysClr val="windowText" lastClr="000000"/>
                </a:solidFill>
                <a:prstDash val="solid"/>
              </a:ln>
              <a:solidFill>
                <a:schemeClr val="tx2">
                  <a:lumMod val="75000"/>
                </a:schemeClr>
              </a:solidFill>
              <a:effectLst>
                <a:outerShdw blurRad="38100" dist="22860" dir="5400000" algn="tl" rotWithShape="0">
                  <a:srgbClr val="000000">
                    <a:alpha val="30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916575049"/>
      </p:ext>
    </p:extLst>
  </p:cSld>
  <p:clrMapOvr>
    <a:masterClrMapping/>
  </p:clrMapOvr>
  <p:transition spd="med">
    <p:pull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17452" y="365760"/>
            <a:ext cx="10086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Learning outcome-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041009" y="1688123"/>
            <a:ext cx="4923693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LISTENING:</a:t>
            </a:r>
          </a:p>
          <a:p>
            <a:r>
              <a:rPr lang="en-US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3.1.1 Understand simple questions about students, family and friends.</a:t>
            </a:r>
          </a:p>
          <a:p>
            <a:r>
              <a:rPr lang="en-US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3.3.1 Understand statements.</a:t>
            </a:r>
          </a:p>
          <a:p>
            <a:endParaRPr lang="en-US" sz="2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r>
              <a:rPr lang="en-US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READING:</a:t>
            </a:r>
          </a:p>
          <a:p>
            <a:r>
              <a:rPr lang="en-US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1.5.1 Read simple sentences with proper pronunciation and stress.</a:t>
            </a:r>
          </a:p>
          <a:p>
            <a:r>
              <a:rPr lang="en-US" sz="24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5.1.3 Read texts.</a:t>
            </a:r>
          </a:p>
          <a:p>
            <a:endParaRPr lang="en-US" sz="2400" dirty="0">
              <a:ln w="0">
                <a:solidFill>
                  <a:sysClr val="windowText" lastClr="000000"/>
                </a:solidFill>
              </a:ln>
              <a:solidFill>
                <a:sysClr val="windowText" lastClr="000000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9061406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139483" y="393895"/>
            <a:ext cx="9917724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7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This is Mahbub Alam. He’s 30 years old. He’s an English teacher. He works in a primary school in Narail.</a:t>
            </a:r>
          </a:p>
        </p:txBody>
      </p:sp>
    </p:spTree>
    <p:extLst>
      <p:ext uri="{BB962C8B-B14F-4D97-AF65-F5344CB8AC3E}">
        <p14:creationId xmlns:p14="http://schemas.microsoft.com/office/powerpoint/2010/main" val="28181184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29994" y="675249"/>
            <a:ext cx="65836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2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Listen to this audio…. </a:t>
            </a:r>
          </a:p>
        </p:txBody>
      </p:sp>
      <p:pic>
        <p:nvPicPr>
          <p:cNvPr id="3" name="L1-3A_U02C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48442" y="1370427"/>
            <a:ext cx="1941342" cy="1941342"/>
          </a:xfrm>
          <a:prstGeom prst="rect">
            <a:avLst/>
          </a:prstGeom>
        </p:spPr>
      </p:pic>
      <p:pic>
        <p:nvPicPr>
          <p:cNvPr id="4" name="L1-3A_U02C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4248442" y="4394981"/>
            <a:ext cx="1941342" cy="194134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252025" y="3422172"/>
            <a:ext cx="230710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>
                <a:ln w="0">
                  <a:solidFill>
                    <a:sysClr val="windowText" lastClr="000000"/>
                  </a:solidFill>
                </a:ln>
                <a:solidFill>
                  <a:sysClr val="windowText" lastClr="0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Again…</a:t>
            </a:r>
          </a:p>
        </p:txBody>
      </p:sp>
    </p:spTree>
    <p:extLst>
      <p:ext uri="{BB962C8B-B14F-4D97-AF65-F5344CB8AC3E}">
        <p14:creationId xmlns:p14="http://schemas.microsoft.com/office/powerpoint/2010/main" val="33371445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5" dur="2436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4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  <p:cmd type="call" cmd="stop">
                                      <p:cBhvr>
                                        <p:cTn id="31" dur="1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5" dur="24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  <p:bldP spid="2" grpId="1"/>
      <p:bldP spid="5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257</Words>
  <Application>Microsoft Office PowerPoint</Application>
  <PresentationFormat>Widescreen</PresentationFormat>
  <Paragraphs>77</Paragraphs>
  <Slides>17</Slides>
  <Notes>1</Notes>
  <HiddenSlides>0</HiddenSlides>
  <MMClips>3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1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AFROZA CHOITY</dc:creator>
  <cp:lastModifiedBy>AFROZA CHOITY</cp:lastModifiedBy>
  <cp:revision>21</cp:revision>
  <dcterms:created xsi:type="dcterms:W3CDTF">2018-02-20T10:59:20Z</dcterms:created>
  <dcterms:modified xsi:type="dcterms:W3CDTF">2018-02-20T14:40:14Z</dcterms:modified>
</cp:coreProperties>
</file>